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av" ContentType="audio/wav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7"/>
  </p:notesMasterIdLst>
  <p:handoutMasterIdLst>
    <p:handoutMasterId r:id="rId68"/>
  </p:handoutMasterIdLst>
  <p:sldIdLst>
    <p:sldId id="263" r:id="rId2"/>
    <p:sldId id="291" r:id="rId3"/>
    <p:sldId id="484" r:id="rId4"/>
    <p:sldId id="372" r:id="rId5"/>
    <p:sldId id="485" r:id="rId6"/>
    <p:sldId id="373" r:id="rId7"/>
    <p:sldId id="486" r:id="rId8"/>
    <p:sldId id="374" r:id="rId9"/>
    <p:sldId id="487" r:id="rId10"/>
    <p:sldId id="375" r:id="rId11"/>
    <p:sldId id="488" r:id="rId12"/>
    <p:sldId id="594" r:id="rId13"/>
    <p:sldId id="595" r:id="rId14"/>
    <p:sldId id="596" r:id="rId15"/>
    <p:sldId id="597" r:id="rId16"/>
    <p:sldId id="598" r:id="rId17"/>
    <p:sldId id="599" r:id="rId18"/>
    <p:sldId id="600" r:id="rId19"/>
    <p:sldId id="601" r:id="rId20"/>
    <p:sldId id="602" r:id="rId21"/>
    <p:sldId id="603" r:id="rId22"/>
    <p:sldId id="604" r:id="rId23"/>
    <p:sldId id="605" r:id="rId24"/>
    <p:sldId id="606" r:id="rId25"/>
    <p:sldId id="607" r:id="rId26"/>
    <p:sldId id="608" r:id="rId27"/>
    <p:sldId id="609" r:id="rId28"/>
    <p:sldId id="610" r:id="rId29"/>
    <p:sldId id="611" r:id="rId30"/>
    <p:sldId id="612" r:id="rId31"/>
    <p:sldId id="613" r:id="rId32"/>
    <p:sldId id="614" r:id="rId33"/>
    <p:sldId id="615" r:id="rId34"/>
    <p:sldId id="616" r:id="rId35"/>
    <p:sldId id="617" r:id="rId36"/>
    <p:sldId id="618" r:id="rId37"/>
    <p:sldId id="619" r:id="rId38"/>
    <p:sldId id="620" r:id="rId39"/>
    <p:sldId id="621" r:id="rId40"/>
    <p:sldId id="622" r:id="rId41"/>
    <p:sldId id="623" r:id="rId42"/>
    <p:sldId id="624" r:id="rId43"/>
    <p:sldId id="625" r:id="rId44"/>
    <p:sldId id="626" r:id="rId45"/>
    <p:sldId id="627" r:id="rId46"/>
    <p:sldId id="628" r:id="rId47"/>
    <p:sldId id="629" r:id="rId48"/>
    <p:sldId id="630" r:id="rId49"/>
    <p:sldId id="631" r:id="rId50"/>
    <p:sldId id="632" r:id="rId51"/>
    <p:sldId id="633" r:id="rId52"/>
    <p:sldId id="634" r:id="rId53"/>
    <p:sldId id="635" r:id="rId54"/>
    <p:sldId id="636" r:id="rId55"/>
    <p:sldId id="637" r:id="rId56"/>
    <p:sldId id="638" r:id="rId57"/>
    <p:sldId id="639" r:id="rId58"/>
    <p:sldId id="640" r:id="rId59"/>
    <p:sldId id="641" r:id="rId60"/>
    <p:sldId id="642" r:id="rId61"/>
    <p:sldId id="643" r:id="rId62"/>
    <p:sldId id="329" r:id="rId63"/>
    <p:sldId id="699" r:id="rId64"/>
    <p:sldId id="330" r:id="rId65"/>
    <p:sldId id="331" r:id="rId66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6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6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6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6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6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6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6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6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6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FBE"/>
    <a:srgbClr val="0066CC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 autoAdjust="0"/>
    <p:restoredTop sz="94660" autoAdjust="0"/>
  </p:normalViewPr>
  <p:slideViewPr>
    <p:cSldViewPr>
      <p:cViewPr varScale="1">
        <p:scale>
          <a:sx n="56" d="100"/>
          <a:sy n="56" d="100"/>
        </p:scale>
        <p:origin x="-59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5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notesMaster" Target="notesMasters/notesMaster1.xml"/><Relationship Id="rId68" Type="http://schemas.openxmlformats.org/officeDocument/2006/relationships/handoutMaster" Target="handoutMasters/handoutMaster1.xml"/><Relationship Id="rId69" Type="http://schemas.openxmlformats.org/officeDocument/2006/relationships/printerSettings" Target="printerSettings/printerSettings1.bin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esProps" Target="presProps.xml"/><Relationship Id="rId71" Type="http://schemas.openxmlformats.org/officeDocument/2006/relationships/viewProps" Target="viewProps.xml"/><Relationship Id="rId72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005FB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005FB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70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005FB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70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005FBE"/>
                </a:solidFill>
              </a:defRPr>
            </a:lvl1pPr>
          </a:lstStyle>
          <a:p>
            <a:fld id="{00A260AA-E7E6-4887-98F9-89CD06433E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309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2334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3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5790"/>
            <a:ext cx="502920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3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233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fld id="{C0162CCB-2EDB-4241-AE3C-0297AB90A8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07238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68B164-685C-442B-A489-14186482982F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altLang="en-US"/>
              <a:t>Round One should contain one “Daily Double” question.  To insert the “Daily Double Screen”, follow these steps: </a:t>
            </a:r>
          </a:p>
          <a:p>
            <a:pPr marL="228600" indent="-228600"/>
            <a:endParaRPr lang="en-US" altLang="en-US"/>
          </a:p>
          <a:p>
            <a:pPr marL="228600" indent="-228600"/>
            <a:r>
              <a:rPr lang="en-US" altLang="en-US"/>
              <a:t>1.  Select the desired button on this slide by clicking on it.</a:t>
            </a:r>
          </a:p>
          <a:p>
            <a:pPr marL="228600" indent="-228600">
              <a:buFontTx/>
              <a:buAutoNum type="arabicPeriod" startAt="2"/>
            </a:pPr>
            <a:r>
              <a:rPr lang="en-US" altLang="en-US"/>
              <a:t> Click on SLIDE SHOW </a:t>
            </a:r>
            <a:r>
              <a:rPr lang="en-US" altLang="en-US">
                <a:sym typeface="Wingdings" pitchFamily="2" charset="2"/>
              </a:rPr>
              <a:t> ACTION SETTINGS</a:t>
            </a:r>
          </a:p>
          <a:p>
            <a:pPr marL="228600" indent="-228600">
              <a:buFontTx/>
              <a:buAutoNum type="arabicPeriod" startAt="2"/>
            </a:pPr>
            <a:r>
              <a:rPr lang="en-US" altLang="en-US">
                <a:sym typeface="Wingdings" pitchFamily="2" charset="2"/>
              </a:rPr>
              <a:t>  Make a note of which slide the HYPERLINK is currently set to.</a:t>
            </a:r>
          </a:p>
          <a:p>
            <a:pPr marL="228600" indent="-228600">
              <a:buFontTx/>
              <a:buAutoNum type="arabicPeriod" startAt="4"/>
            </a:pPr>
            <a:r>
              <a:rPr lang="en-US" altLang="en-US">
                <a:sym typeface="Wingdings" pitchFamily="2" charset="2"/>
              </a:rPr>
              <a:t>  In the “Action Settings” dialogue box, change the HYPERLINK to “Daily Double Round 1”.  </a:t>
            </a:r>
          </a:p>
          <a:p>
            <a:pPr marL="228600" indent="-228600">
              <a:buFontTx/>
              <a:buAutoNum type="arabicPeriod" startAt="4"/>
            </a:pPr>
            <a:r>
              <a:rPr lang="en-US" altLang="en-US">
                <a:sym typeface="Wingdings" pitchFamily="2" charset="2"/>
              </a:rPr>
              <a:t>  Click OK</a:t>
            </a:r>
          </a:p>
          <a:p>
            <a:pPr marL="228600" indent="-228600"/>
            <a:r>
              <a:rPr lang="en-US" altLang="en-US">
                <a:sym typeface="Wingdings" pitchFamily="2" charset="2"/>
              </a:rPr>
              <a:t>6.  Now go to Slide “Daily Double Round 1”  in this presentation, and follow the directions in the “Notes” section</a:t>
            </a:r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E83B93-A10F-4450-A3C3-BF791F5F616F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48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B5062F-A5C5-4445-8E95-82D3012DE71E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48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B3EE69-3111-4A84-BE0F-CDB9D31A5558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48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62EA28-1408-423D-9370-ECF6CC983A96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489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BF1194-BAB7-4FC7-84D2-81B5CD0EDB79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49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BB2477-74E4-4B66-ABD3-A431044E1A1A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491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9790E0-27A4-4964-AB6A-9049D3F74EFA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49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C2F36F-049D-407E-A540-5B20AB318D62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49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A54018-474D-4202-8B4B-D66AC5BAB9DA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49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AB03FA-DD65-4EE9-BC8D-B062DD2F69D9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495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B1D979-B9DC-443C-888F-04B615D2B524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47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8E329E-5A48-4A9F-B142-B53784DC8B4F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49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A4DB99-4651-4938-83CA-61BDC50F43B2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497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81A291-FBAA-4D4F-BDBA-74FB6C332116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49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2947AC-94BD-4D75-B145-93D1C81F3A3D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499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622C64-E7DF-4398-978C-BBFCDC035E4A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50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9B2B9A-6A11-4683-B9CC-CE14C60B665B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501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690F16-A322-4A26-948E-6D4D1D44D7C5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502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DBF550-CFAB-4E05-A306-CFA7929C594D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503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E2835A-4E4C-49D7-873A-D199F8DB37C7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50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E51415-F847-4A64-9A10-EE32843C237D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505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E27A06-6934-4243-8915-F8183DA091B9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479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249A80-B55F-4C84-A2D2-D6831F0AE58E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506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5AB4EC-67FB-437F-9ECD-834088F34CB4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507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B39E3-C5D0-4FC7-8043-B82C40882101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50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5CE5C1-DFA3-4381-A011-FC9ACAD88371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509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9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5ED558-E4AF-484A-9A32-31638F5C2E8F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51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E5F2B6-B42B-4C2E-BFB6-7E854BC332F0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51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D1735B-0AE9-4632-89E8-A649F385D539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513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168EEF-72DE-4659-AB3D-5450330FD790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51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209C09-0C44-443E-8338-3E4029B4C95D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515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5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C46F60-B535-4E67-983E-BDFBBEDF2582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51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12D1D2-B627-4E93-8844-83DB2DDAE1DD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48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64D384-6D13-42B5-A5A7-17B486FD130B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51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EFE6FF-600E-4729-AD77-F63FE6F37B5E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65D19-25CB-406F-BB4E-616058B24002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F8C066-9370-48CB-A3B7-E0863C427ADE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52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52979F-7B0B-4AEB-9F43-4F0091A264EA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521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8ABBEF-81E7-439A-B277-6D934543079A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52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76BE58-D9CC-4C94-AF61-6ADED5B601D3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523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D7ABD-9A07-40B4-ADA6-EC4E50CDED0B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52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09B694-6551-4830-9EC7-F396F7DE5684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525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2633B5-1DF7-4F90-930F-8D75DEE51E91}" type="slidenum">
              <a:rPr lang="en-US" altLang="en-US"/>
              <a:pPr/>
              <a:t>49</a:t>
            </a:fld>
            <a:endParaRPr lang="en-US" altLang="en-US"/>
          </a:p>
        </p:txBody>
      </p:sp>
      <p:sp>
        <p:nvSpPr>
          <p:cNvPr id="52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325FF1-B5C2-40ED-96C3-201404AC4E70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481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88087C-D01A-499C-B42C-68D92FBB0140}" type="slidenum">
              <a:rPr lang="en-US" altLang="en-US"/>
              <a:pPr/>
              <a:t>50</a:t>
            </a:fld>
            <a:endParaRPr lang="en-US" altLang="en-US"/>
          </a:p>
        </p:txBody>
      </p:sp>
      <p:sp>
        <p:nvSpPr>
          <p:cNvPr id="527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19152-7CEC-4479-91C8-BC1D6C89655F}" type="slidenum">
              <a:rPr lang="en-US" altLang="en-US"/>
              <a:pPr/>
              <a:t>51</a:t>
            </a:fld>
            <a:endParaRPr lang="en-US" altLang="en-US"/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4DB96B-9E19-4918-8242-0093A240B481}" type="slidenum">
              <a:rPr lang="en-US" altLang="en-US"/>
              <a:pPr/>
              <a:t>52</a:t>
            </a:fld>
            <a:endParaRPr lang="en-US" altLang="en-US"/>
          </a:p>
        </p:txBody>
      </p:sp>
      <p:sp>
        <p:nvSpPr>
          <p:cNvPr id="529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F0467B-282D-4584-B59A-9E26D8AA1A26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A9C0A8-E990-45BE-95D6-4BB9CDF2A2BD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531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E63A51-6767-4733-8499-424B31E21A96}" type="slidenum">
              <a:rPr lang="en-US" altLang="en-US"/>
              <a:pPr/>
              <a:t>55</a:t>
            </a:fld>
            <a:endParaRPr lang="en-US" altLang="en-US"/>
          </a:p>
        </p:txBody>
      </p:sp>
      <p:sp>
        <p:nvSpPr>
          <p:cNvPr id="532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0FBFB0-0979-4ADF-B5A7-0D944E977CCE}" type="slidenum">
              <a:rPr lang="en-US" altLang="en-US"/>
              <a:pPr/>
              <a:t>56</a:t>
            </a:fld>
            <a:endParaRPr lang="en-US" altLang="en-US"/>
          </a:p>
        </p:txBody>
      </p:sp>
      <p:sp>
        <p:nvSpPr>
          <p:cNvPr id="533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F68D7D-7FF9-4422-A4B3-6CC3EFEDD104}" type="slidenum">
              <a:rPr lang="en-US" altLang="en-US"/>
              <a:pPr/>
              <a:t>57</a:t>
            </a:fld>
            <a:endParaRPr lang="en-US" altLang="en-US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4DC0EE-CAE7-4B34-B31D-EBD621A0AF54}" type="slidenum">
              <a:rPr lang="en-US" altLang="en-US"/>
              <a:pPr/>
              <a:t>58</a:t>
            </a:fld>
            <a:endParaRPr lang="en-US" altLang="en-US"/>
          </a:p>
        </p:txBody>
      </p:sp>
      <p:sp>
        <p:nvSpPr>
          <p:cNvPr id="535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8625FA-52D0-4217-BDCB-D792747ACF04}" type="slidenum">
              <a:rPr lang="en-US" altLang="en-US"/>
              <a:pPr/>
              <a:t>59</a:t>
            </a:fld>
            <a:endParaRPr lang="en-US" altLang="en-US"/>
          </a:p>
        </p:txBody>
      </p:sp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B61D05-C524-4D73-8358-ED5BA03B6F0F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48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D8D132-4838-4C42-BD34-24546E4D1BE3}" type="slidenum">
              <a:rPr lang="en-US" altLang="en-US"/>
              <a:pPr/>
              <a:t>60</a:t>
            </a:fld>
            <a:endParaRPr lang="en-US" altLang="en-US"/>
          </a:p>
        </p:txBody>
      </p:sp>
      <p:sp>
        <p:nvSpPr>
          <p:cNvPr id="537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7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3A52B6-ADE0-497D-AB7C-B258FA6F0D96}" type="slidenum">
              <a:rPr lang="en-US" altLang="en-US"/>
              <a:pPr/>
              <a:t>61</a:t>
            </a:fld>
            <a:endParaRPr lang="en-US" altLang="en-US"/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50423A-182D-44EB-ADB6-0C8AB99AAA21}" type="slidenum">
              <a:rPr lang="en-US" altLang="en-US"/>
              <a:pPr/>
              <a:t>62</a:t>
            </a:fld>
            <a:endParaRPr lang="en-US" altLang="en-US"/>
          </a:p>
        </p:txBody>
      </p:sp>
      <p:sp>
        <p:nvSpPr>
          <p:cNvPr id="539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CFC928-1E8C-4971-A818-355B4E5020CA}" type="slidenum">
              <a:rPr lang="en-US" altLang="en-US"/>
              <a:pPr/>
              <a:t>64</a:t>
            </a:fld>
            <a:endParaRPr lang="en-US" altLang="en-US"/>
          </a:p>
        </p:txBody>
      </p:sp>
      <p:sp>
        <p:nvSpPr>
          <p:cNvPr id="54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B1B149-D49D-44A2-B400-EFD1FDC8A2BA}" type="slidenum">
              <a:rPr lang="en-US" altLang="en-US"/>
              <a:pPr/>
              <a:t>65</a:t>
            </a:fld>
            <a:endParaRPr lang="en-US" altLang="en-US"/>
          </a:p>
        </p:txBody>
      </p:sp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B28F6D-36A7-4B4E-8881-F48A611DB8C5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48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FC9C31-12E9-475D-B00A-8537FAFD1B03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484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29938D-A562-4558-AAC0-8717E6FF3FE1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48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B060D-E6AF-4325-B563-E1CB54229AB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D97FF-230B-40C4-824A-61E9CE53555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97B37-7C9F-462E-8C20-F843C131A3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BE4A3CE-BE4D-46F5-85F9-CF9599D24F8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E1821-0D33-4DD1-A8A6-D97F4C2D490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37BD2-053A-47D1-BB28-CAE4DC92DF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59367-889B-433A-965A-F58883074E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B6058-7189-4D96-A363-283ABC2DE23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A717-BD8E-4D1C-866D-B63EBB6D558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AE196-D49A-4CA1-A271-D872C10CAF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4C739-865A-4BB2-B088-43FC6AC2BB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826B2-5430-4CD3-9AF0-DE6C7BDFBF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fld id="{EF52C4BF-EAC7-4969-A218-C487B98494F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0" Type="http://schemas.openxmlformats.org/officeDocument/2006/relationships/slide" Target="slide28.xml"/><Relationship Id="rId21" Type="http://schemas.openxmlformats.org/officeDocument/2006/relationships/slide" Target="slide30.xml"/><Relationship Id="rId22" Type="http://schemas.openxmlformats.org/officeDocument/2006/relationships/slide" Target="slide32.xml"/><Relationship Id="rId23" Type="http://schemas.openxmlformats.org/officeDocument/2006/relationships/slide" Target="slide34.xml"/><Relationship Id="rId24" Type="http://schemas.openxmlformats.org/officeDocument/2006/relationships/slide" Target="slide36.xml"/><Relationship Id="rId25" Type="http://schemas.openxmlformats.org/officeDocument/2006/relationships/slide" Target="slide38.xml"/><Relationship Id="rId26" Type="http://schemas.openxmlformats.org/officeDocument/2006/relationships/slide" Target="slide40.xml"/><Relationship Id="rId27" Type="http://schemas.openxmlformats.org/officeDocument/2006/relationships/slide" Target="slide44.xml"/><Relationship Id="rId28" Type="http://schemas.openxmlformats.org/officeDocument/2006/relationships/slide" Target="slide46.xml"/><Relationship Id="rId29" Type="http://schemas.openxmlformats.org/officeDocument/2006/relationships/slide" Target="slide48.xml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png"/><Relationship Id="rId5" Type="http://schemas.openxmlformats.org/officeDocument/2006/relationships/slide" Target="slide3.xml"/><Relationship Id="rId30" Type="http://schemas.openxmlformats.org/officeDocument/2006/relationships/slide" Target="slide50.xml"/><Relationship Id="rId31" Type="http://schemas.openxmlformats.org/officeDocument/2006/relationships/slide" Target="slide52.xml"/><Relationship Id="rId32" Type="http://schemas.openxmlformats.org/officeDocument/2006/relationships/slide" Target="slide54.xml"/><Relationship Id="rId9" Type="http://schemas.openxmlformats.org/officeDocument/2006/relationships/slide" Target="slide6.xml"/><Relationship Id="rId6" Type="http://schemas.openxmlformats.org/officeDocument/2006/relationships/slide" Target="slide2.xml"/><Relationship Id="rId7" Type="http://schemas.openxmlformats.org/officeDocument/2006/relationships/slide" Target="slide5.xml"/><Relationship Id="rId8" Type="http://schemas.openxmlformats.org/officeDocument/2006/relationships/slide" Target="slide4.xml"/><Relationship Id="rId33" Type="http://schemas.openxmlformats.org/officeDocument/2006/relationships/slide" Target="slide56.xml"/><Relationship Id="rId34" Type="http://schemas.openxmlformats.org/officeDocument/2006/relationships/slide" Target="slide58.xml"/><Relationship Id="rId35" Type="http://schemas.openxmlformats.org/officeDocument/2006/relationships/slide" Target="slide60.xml"/><Relationship Id="rId36" Type="http://schemas.openxmlformats.org/officeDocument/2006/relationships/slide" Target="slide62.xml"/><Relationship Id="rId10" Type="http://schemas.openxmlformats.org/officeDocument/2006/relationships/slide" Target="slide8.xml"/><Relationship Id="rId11" Type="http://schemas.openxmlformats.org/officeDocument/2006/relationships/slide" Target="slide10.xml"/><Relationship Id="rId12" Type="http://schemas.openxmlformats.org/officeDocument/2006/relationships/slide" Target="slide12.xml"/><Relationship Id="rId13" Type="http://schemas.openxmlformats.org/officeDocument/2006/relationships/slide" Target="slide14.xml"/><Relationship Id="rId14" Type="http://schemas.openxmlformats.org/officeDocument/2006/relationships/slide" Target="slide16.xml"/><Relationship Id="rId15" Type="http://schemas.openxmlformats.org/officeDocument/2006/relationships/slide" Target="slide18.xml"/><Relationship Id="rId16" Type="http://schemas.openxmlformats.org/officeDocument/2006/relationships/slide" Target="slide20.xml"/><Relationship Id="rId17" Type="http://schemas.openxmlformats.org/officeDocument/2006/relationships/slide" Target="slide22.xml"/><Relationship Id="rId18" Type="http://schemas.openxmlformats.org/officeDocument/2006/relationships/slide" Target="slide24.xml"/><Relationship Id="rId19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2.xml"/><Relationship Id="rId3" Type="http://schemas.openxmlformats.org/officeDocument/2006/relationships/slide" Target="slide4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2.xml"/><Relationship Id="rId3" Type="http://schemas.openxmlformats.org/officeDocument/2006/relationships/audio" Target="../media/audio1.wav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63.xml"/><Relationship Id="rId5" Type="http://schemas.openxmlformats.org/officeDocument/2006/relationships/image" Target="../media/image13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4.jpe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8" name="Text Box 42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6" action="ppaction://hlinksldjump"/>
              </a:rPr>
              <a:t>$100</a:t>
            </a:r>
            <a:endParaRPr lang="en-US" altLang="en-US" sz="4000" b="1"/>
          </a:p>
        </p:txBody>
      </p:sp>
      <p:sp>
        <p:nvSpPr>
          <p:cNvPr id="9259" name="Text Box 43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8" action="ppaction://hlinksldjump"/>
              </a:rPr>
              <a:t>$200</a:t>
            </a:r>
            <a:endParaRPr lang="en-US" altLang="en-US" sz="4000" b="1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9" action="ppaction://hlinksldjump"/>
              </a:rPr>
              <a:t>$300</a:t>
            </a:r>
            <a:endParaRPr lang="en-US" altLang="en-US" sz="4000" b="1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10" action="ppaction://hlinksldjump"/>
              </a:rPr>
              <a:t>$400</a:t>
            </a:r>
            <a:endParaRPr lang="en-US" altLang="en-US" sz="4000" b="1"/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11" action="ppaction://hlinksldjump"/>
              </a:rPr>
              <a:t>$500</a:t>
            </a:r>
            <a:endParaRPr lang="en-US" altLang="en-US" sz="4000" b="1"/>
          </a:p>
        </p:txBody>
      </p:sp>
      <p:sp>
        <p:nvSpPr>
          <p:cNvPr id="9263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12" action="ppaction://hlinksldjump"/>
              </a:rPr>
              <a:t>$100</a:t>
            </a:r>
            <a:endParaRPr lang="en-US" altLang="en-US" sz="4000" b="1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13" action="ppaction://hlinksldjump"/>
              </a:rPr>
              <a:t>$200</a:t>
            </a:r>
            <a:endParaRPr lang="en-US" altLang="en-US" sz="4000" b="1"/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14" action="ppaction://hlinksldjump"/>
              </a:rPr>
              <a:t>$300</a:t>
            </a:r>
            <a:endParaRPr lang="en-US" altLang="en-US" sz="4000" b="1"/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15" action="ppaction://hlinksldjump"/>
              </a:rPr>
              <a:t>$400</a:t>
            </a:r>
            <a:endParaRPr lang="en-US" altLang="en-US" sz="4000" b="1"/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16" action="ppaction://hlinksldjump"/>
              </a:rPr>
              <a:t>$500</a:t>
            </a:r>
            <a:endParaRPr lang="en-US" altLang="en-US" sz="4000" b="1"/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17" action="ppaction://hlinksldjump"/>
              </a:rPr>
              <a:t>$100</a:t>
            </a:r>
            <a:endParaRPr lang="en-US" altLang="en-US" sz="4000" b="1"/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18" action="ppaction://hlinksldjump"/>
              </a:rPr>
              <a:t>$200</a:t>
            </a:r>
            <a:endParaRPr lang="en-US" altLang="en-US" sz="4000" b="1"/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19" action="ppaction://hlinksldjump"/>
              </a:rPr>
              <a:t>$300</a:t>
            </a:r>
            <a:endParaRPr lang="en-US" altLang="en-US" sz="4000" b="1"/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20" action="ppaction://hlinksldjump"/>
              </a:rPr>
              <a:t>$400</a:t>
            </a:r>
            <a:endParaRPr lang="en-US" altLang="en-US" sz="4000" b="1"/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21" action="ppaction://hlinksldjump"/>
              </a:rPr>
              <a:t>$500</a:t>
            </a:r>
            <a:endParaRPr lang="en-US" altLang="en-US" sz="4000" b="1"/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22" action="ppaction://hlinksldjump"/>
              </a:rPr>
              <a:t>$100</a:t>
            </a:r>
            <a:endParaRPr lang="en-US" altLang="en-US" sz="4000" b="1"/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23" action="ppaction://hlinksldjump"/>
              </a:rPr>
              <a:t>$200</a:t>
            </a:r>
            <a:endParaRPr lang="en-US" altLang="en-US" sz="4000" b="1"/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24" action="ppaction://hlinksldjump"/>
              </a:rPr>
              <a:t>$300</a:t>
            </a:r>
            <a:endParaRPr lang="en-US" altLang="en-US" sz="4000" b="1"/>
          </a:p>
        </p:txBody>
      </p:sp>
      <p:sp>
        <p:nvSpPr>
          <p:cNvPr id="9277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25" action="ppaction://hlinksldjump"/>
              </a:rPr>
              <a:t>$400</a:t>
            </a:r>
            <a:endParaRPr lang="en-US" altLang="en-US" sz="4000" b="1"/>
          </a:p>
        </p:txBody>
      </p:sp>
      <p:sp>
        <p:nvSpPr>
          <p:cNvPr id="9278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26" action="ppaction://hlinksldjump"/>
              </a:rPr>
              <a:t>$500</a:t>
            </a:r>
            <a:endParaRPr lang="en-US" altLang="en-US" sz="4000" b="1"/>
          </a:p>
        </p:txBody>
      </p:sp>
      <p:sp>
        <p:nvSpPr>
          <p:cNvPr id="9279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" action="ppaction://noaction"/>
              </a:rPr>
              <a:t>$100</a:t>
            </a:r>
            <a:endParaRPr lang="en-US" altLang="en-US" sz="4000" b="1"/>
          </a:p>
        </p:txBody>
      </p:sp>
      <p:sp>
        <p:nvSpPr>
          <p:cNvPr id="9280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27" action="ppaction://hlinksldjump"/>
              </a:rPr>
              <a:t>$200</a:t>
            </a:r>
            <a:endParaRPr lang="en-US" altLang="en-US" sz="4000" b="1"/>
          </a:p>
        </p:txBody>
      </p:sp>
      <p:sp>
        <p:nvSpPr>
          <p:cNvPr id="9281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28" action="ppaction://hlinksldjump"/>
              </a:rPr>
              <a:t>$300</a:t>
            </a:r>
            <a:endParaRPr lang="en-US" altLang="en-US" sz="4000" b="1"/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29" action="ppaction://hlinksldjump"/>
              </a:rPr>
              <a:t>$400</a:t>
            </a:r>
            <a:endParaRPr lang="en-US" altLang="en-US" sz="4000" b="1"/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30" action="ppaction://hlinksldjump"/>
              </a:rPr>
              <a:t>$500</a:t>
            </a:r>
            <a:endParaRPr lang="en-US" altLang="en-US" sz="4000" b="1"/>
          </a:p>
        </p:txBody>
      </p:sp>
      <p:sp>
        <p:nvSpPr>
          <p:cNvPr id="9285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31" action="ppaction://hlinksldjump"/>
              </a:rPr>
              <a:t>$100</a:t>
            </a:r>
            <a:endParaRPr lang="en-US" altLang="en-US" sz="4000" b="1"/>
          </a:p>
        </p:txBody>
      </p:sp>
      <p:sp>
        <p:nvSpPr>
          <p:cNvPr id="9286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32" action="ppaction://hlinksldjump"/>
              </a:rPr>
              <a:t>$200</a:t>
            </a:r>
            <a:endParaRPr lang="en-US" altLang="en-US" sz="4000" b="1"/>
          </a:p>
        </p:txBody>
      </p:sp>
      <p:sp>
        <p:nvSpPr>
          <p:cNvPr id="9287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33" action="ppaction://hlinksldjump"/>
              </a:rPr>
              <a:t>$300</a:t>
            </a:r>
            <a:endParaRPr lang="en-US" altLang="en-US" sz="4000" b="1"/>
          </a:p>
        </p:txBody>
      </p:sp>
      <p:sp>
        <p:nvSpPr>
          <p:cNvPr id="9288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34" action="ppaction://hlinksldjump"/>
              </a:rPr>
              <a:t>$400</a:t>
            </a:r>
            <a:endParaRPr lang="en-US" altLang="en-US" sz="4000" b="1"/>
          </a:p>
        </p:txBody>
      </p:sp>
      <p:sp>
        <p:nvSpPr>
          <p:cNvPr id="9289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000" b="1">
                <a:hlinkClick r:id="rId35" action="ppaction://hlinksldjump"/>
              </a:rPr>
              <a:t>$500</a:t>
            </a:r>
            <a:endParaRPr lang="en-US" altLang="en-US" sz="4000" b="1"/>
          </a:p>
        </p:txBody>
      </p:sp>
      <p:sp>
        <p:nvSpPr>
          <p:cNvPr id="9290" name="AutoShape 74">
            <a:hlinkClick r:id="rId36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96" name="Rectangle 80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2133600" cy="228600"/>
          </a:xfrm>
        </p:spPr>
        <p:txBody>
          <a:bodyPr/>
          <a:lstStyle/>
          <a:p>
            <a:r>
              <a:rPr lang="en-US" sz="300" dirty="0"/>
              <a:t>Game board</a:t>
            </a:r>
          </a:p>
        </p:txBody>
      </p:sp>
      <p:sp>
        <p:nvSpPr>
          <p:cNvPr id="9298" name="Text Box 82"/>
          <p:cNvSpPr txBox="1">
            <a:spLocks noChangeArrowheads="1"/>
          </p:cNvSpPr>
          <p:nvPr/>
        </p:nvSpPr>
        <p:spPr bwMode="auto">
          <a:xfrm>
            <a:off x="0" y="457200"/>
            <a:ext cx="1524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800">
              <a:solidFill>
                <a:srgbClr val="005FBE"/>
              </a:solidFill>
            </a:endParaRPr>
          </a:p>
        </p:txBody>
      </p:sp>
      <p:sp>
        <p:nvSpPr>
          <p:cNvPr id="9299" name="Text Box 83"/>
          <p:cNvSpPr txBox="1">
            <a:spLocks noChangeArrowheads="1"/>
          </p:cNvSpPr>
          <p:nvPr/>
        </p:nvSpPr>
        <p:spPr bwMode="auto">
          <a:xfrm>
            <a:off x="228600" y="152400"/>
            <a:ext cx="114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hlink"/>
                </a:solidFill>
                <a:latin typeface="+mj-lt"/>
              </a:rPr>
              <a:t>Road Trip</a:t>
            </a:r>
            <a:endParaRPr lang="en-US" sz="2400" b="1" dirty="0">
              <a:solidFill>
                <a:schemeClr val="hlink"/>
              </a:solidFill>
              <a:latin typeface="+mj-lt"/>
            </a:endParaRPr>
          </a:p>
        </p:txBody>
      </p:sp>
      <p:sp>
        <p:nvSpPr>
          <p:cNvPr id="9300" name="Text Box 84"/>
          <p:cNvSpPr txBox="1">
            <a:spLocks noChangeArrowheads="1"/>
          </p:cNvSpPr>
          <p:nvPr/>
        </p:nvSpPr>
        <p:spPr bwMode="auto">
          <a:xfrm>
            <a:off x="1752600" y="228600"/>
            <a:ext cx="1143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hlink"/>
                </a:solidFill>
                <a:latin typeface="+mj-lt"/>
              </a:rPr>
              <a:t>Head for the Hills</a:t>
            </a:r>
            <a:endParaRPr lang="en-US" sz="2000" b="1" dirty="0">
              <a:solidFill>
                <a:schemeClr val="hlink"/>
              </a:solidFill>
              <a:latin typeface="+mj-lt"/>
            </a:endParaRPr>
          </a:p>
        </p:txBody>
      </p:sp>
      <p:sp>
        <p:nvSpPr>
          <p:cNvPr id="9301" name="Text Box 85"/>
          <p:cNvSpPr txBox="1">
            <a:spLocks noChangeArrowheads="1"/>
          </p:cNvSpPr>
          <p:nvPr/>
        </p:nvSpPr>
        <p:spPr bwMode="auto">
          <a:xfrm>
            <a:off x="3276600" y="152400"/>
            <a:ext cx="114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hlink"/>
                </a:solidFill>
                <a:latin typeface="+mj-lt"/>
              </a:rPr>
              <a:t>Line it Up!</a:t>
            </a:r>
            <a:endParaRPr lang="en-US" sz="2400" b="1" dirty="0">
              <a:solidFill>
                <a:schemeClr val="hlink"/>
              </a:solidFill>
              <a:latin typeface="+mj-lt"/>
            </a:endParaRPr>
          </a:p>
        </p:txBody>
      </p:sp>
      <p:sp>
        <p:nvSpPr>
          <p:cNvPr id="9302" name="Text Box 86"/>
          <p:cNvSpPr txBox="1">
            <a:spLocks noChangeArrowheads="1"/>
          </p:cNvSpPr>
          <p:nvPr/>
        </p:nvSpPr>
        <p:spPr bwMode="auto">
          <a:xfrm>
            <a:off x="4800600" y="228600"/>
            <a:ext cx="1143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hlink"/>
                </a:solidFill>
                <a:latin typeface="+mj-lt"/>
              </a:rPr>
              <a:t>Super Spheres</a:t>
            </a:r>
            <a:endParaRPr lang="en-US" sz="2000" b="1" dirty="0">
              <a:solidFill>
                <a:schemeClr val="hlink"/>
              </a:solidFill>
              <a:latin typeface="+mj-lt"/>
            </a:endParaRPr>
          </a:p>
        </p:txBody>
      </p:sp>
      <p:sp>
        <p:nvSpPr>
          <p:cNvPr id="9303" name="Text Box 87"/>
          <p:cNvSpPr txBox="1">
            <a:spLocks noChangeArrowheads="1"/>
          </p:cNvSpPr>
          <p:nvPr/>
        </p:nvSpPr>
        <p:spPr bwMode="auto">
          <a:xfrm>
            <a:off x="6248400" y="228600"/>
            <a:ext cx="129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hlink"/>
                </a:solidFill>
                <a:latin typeface="+mj-lt"/>
              </a:rPr>
              <a:t>Info. From Above</a:t>
            </a:r>
            <a:endParaRPr lang="en-US" sz="1800" b="1" dirty="0">
              <a:solidFill>
                <a:schemeClr val="hlink"/>
              </a:solidFill>
              <a:latin typeface="+mj-lt"/>
            </a:endParaRPr>
          </a:p>
        </p:txBody>
      </p:sp>
      <p:sp>
        <p:nvSpPr>
          <p:cNvPr id="9304" name="Text Box 88"/>
          <p:cNvSpPr txBox="1">
            <a:spLocks noChangeArrowheads="1"/>
          </p:cNvSpPr>
          <p:nvPr/>
        </p:nvSpPr>
        <p:spPr bwMode="auto">
          <a:xfrm>
            <a:off x="7848600" y="152400"/>
            <a:ext cx="114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hlink"/>
                </a:solidFill>
                <a:latin typeface="+mj-lt"/>
              </a:rPr>
              <a:t>Mixed Bag</a:t>
            </a:r>
            <a:endParaRPr lang="en-US" sz="2400" b="1" dirty="0">
              <a:solidFill>
                <a:schemeClr val="hlink"/>
              </a:solidFill>
              <a:latin typeface="+mj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3" name="WordArt 5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1-500</a:t>
            </a:r>
          </a:p>
        </p:txBody>
      </p:sp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1600200" y="1600200"/>
            <a:ext cx="6248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Why isn’t a conic projection used to navigate an aircraft?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4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1-500A</a:t>
            </a:r>
          </a:p>
        </p:txBody>
      </p:sp>
      <p:sp>
        <p:nvSpPr>
          <p:cNvPr id="257029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257031" name="Text Box 7"/>
          <p:cNvSpPr txBox="1">
            <a:spLocks noChangeArrowheads="1"/>
          </p:cNvSpPr>
          <p:nvPr/>
        </p:nvSpPr>
        <p:spPr bwMode="auto">
          <a:xfrm>
            <a:off x="609600" y="762000"/>
            <a:ext cx="693420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-Used to map small areas</a:t>
            </a:r>
          </a:p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-Flights would move off the projected map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7032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0" y="3581400"/>
            <a:ext cx="4572000" cy="292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7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57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36659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2-100</a:t>
            </a:r>
          </a:p>
        </p:txBody>
      </p:sp>
      <p:sp>
        <p:nvSpPr>
          <p:cNvPr id="36659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66599" name="Text Box 7"/>
          <p:cNvSpPr txBox="1">
            <a:spLocks noChangeArrowheads="1"/>
          </p:cNvSpPr>
          <p:nvPr/>
        </p:nvSpPr>
        <p:spPr bwMode="auto">
          <a:xfrm>
            <a:off x="1219200" y="1371600"/>
            <a:ext cx="6934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When the slope </a:t>
            </a:r>
            <a:r>
              <a:rPr lang="en-US" dirty="0" smtClean="0">
                <a:solidFill>
                  <a:schemeClr val="bg1"/>
                </a:solidFill>
              </a:rPr>
              <a:t>is </a:t>
            </a:r>
            <a:r>
              <a:rPr lang="en-US" dirty="0">
                <a:solidFill>
                  <a:schemeClr val="bg1"/>
                </a:solidFill>
              </a:rPr>
              <a:t>steep, the contour lines look like this.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6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36762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2-100A</a:t>
            </a:r>
          </a:p>
        </p:txBody>
      </p:sp>
      <p:sp>
        <p:nvSpPr>
          <p:cNvPr id="367621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67623" name="Text Box 7"/>
          <p:cNvSpPr txBox="1">
            <a:spLocks noChangeArrowheads="1"/>
          </p:cNvSpPr>
          <p:nvPr/>
        </p:nvSpPr>
        <p:spPr bwMode="auto">
          <a:xfrm>
            <a:off x="1295400" y="838200"/>
            <a:ext cx="6934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is close together?</a:t>
            </a:r>
          </a:p>
        </p:txBody>
      </p:sp>
      <p:sp>
        <p:nvSpPr>
          <p:cNvPr id="367624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2895600"/>
            <a:ext cx="4953000" cy="318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7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36864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2-200</a:t>
            </a:r>
          </a:p>
        </p:txBody>
      </p:sp>
      <p:sp>
        <p:nvSpPr>
          <p:cNvPr id="368645" name="Text Box 5"/>
          <p:cNvSpPr txBox="1">
            <a:spLocks noChangeArrowheads="1"/>
          </p:cNvSpPr>
          <p:nvPr/>
        </p:nvSpPr>
        <p:spPr bwMode="auto">
          <a:xfrm>
            <a:off x="1219200" y="1905000"/>
            <a:ext cx="6934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 difference between any two consecutive contour lines.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8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36966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2-200A</a:t>
            </a:r>
          </a:p>
        </p:txBody>
      </p:sp>
      <p:sp>
        <p:nvSpPr>
          <p:cNvPr id="369669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69671" name="Text Box 7"/>
          <p:cNvSpPr txBox="1">
            <a:spLocks noChangeArrowheads="1"/>
          </p:cNvSpPr>
          <p:nvPr/>
        </p:nvSpPr>
        <p:spPr bwMode="auto">
          <a:xfrm>
            <a:off x="1219200" y="685800"/>
            <a:ext cx="6934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</a:t>
            </a:r>
            <a:r>
              <a:rPr lang="en-US" dirty="0" smtClean="0">
                <a:solidFill>
                  <a:schemeClr val="bg1"/>
                </a:solidFill>
              </a:rPr>
              <a:t>is the contour interval?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9672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2600" y="2743200"/>
            <a:ext cx="4495800" cy="368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9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37069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2-300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219200" y="1295400"/>
            <a:ext cx="6934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The numbers circled in red on the map are examples of this.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784948"/>
            <a:ext cx="6248400" cy="349202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37171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2-300A</a:t>
            </a:r>
          </a:p>
        </p:txBody>
      </p:sp>
      <p:sp>
        <p:nvSpPr>
          <p:cNvPr id="37171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71720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219200" y="1905000"/>
            <a:ext cx="6934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</a:t>
            </a:r>
            <a:r>
              <a:rPr lang="en-US" dirty="0" smtClean="0">
                <a:solidFill>
                  <a:schemeClr val="bg1"/>
                </a:solidFill>
              </a:rPr>
              <a:t>are index contours?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3727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2-400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2971800" y="3733800"/>
            <a:ext cx="381000" cy="3810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124200" y="3810000"/>
            <a:ext cx="1219200" cy="7620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143000" y="1295400"/>
            <a:ext cx="4572000" cy="2286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752600"/>
            <a:ext cx="8603437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Why is the contour interval 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located on a map?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37376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2-400A</a:t>
            </a:r>
          </a:p>
        </p:txBody>
      </p:sp>
      <p:sp>
        <p:nvSpPr>
          <p:cNvPr id="373765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73768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8507457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To indicate the elevation at 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each contour line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1-100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381000" y="609600"/>
            <a:ext cx="8382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This type of map is used to </a:t>
            </a:r>
            <a:r>
              <a:rPr lang="en-US" dirty="0" smtClean="0">
                <a:solidFill>
                  <a:schemeClr val="bg1"/>
                </a:solidFill>
              </a:rPr>
              <a:t>show the composition of rocks  below the soil.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3657600"/>
            <a:ext cx="6807200" cy="2781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37478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2-500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1" y="1143000"/>
            <a:ext cx="7848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FFFF"/>
                </a:solidFill>
              </a:rPr>
              <a:t>The topography of the state of Kansas is relatively flat. On the other hand, portions of the state of Colorado are mountainous. </a:t>
            </a:r>
            <a:r>
              <a:rPr lang="en-US" sz="3600" u="sng" dirty="0" smtClean="0">
                <a:solidFill>
                  <a:srgbClr val="FFFFFF"/>
                </a:solidFill>
              </a:rPr>
              <a:t>Using the appropriate terminology, describe how the topographic maps of these two states would vary.</a:t>
            </a:r>
            <a:endParaRPr lang="en-US" sz="3600" u="sng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37581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2-500A</a:t>
            </a:r>
          </a:p>
        </p:txBody>
      </p:sp>
      <p:sp>
        <p:nvSpPr>
          <p:cNvPr id="375813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75816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1219200"/>
            <a:ext cx="836639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r>
              <a:rPr lang="en-US" sz="3600" dirty="0" smtClean="0">
                <a:solidFill>
                  <a:schemeClr val="bg1"/>
                </a:solidFill>
              </a:rPr>
              <a:t>Contour lines: KS-spaced out and few</a:t>
            </a:r>
          </a:p>
          <a:p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                        CO-close together and many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Contour interval: KS- little elevation </a:t>
            </a:r>
          </a:p>
          <a:p>
            <a:r>
              <a:rPr lang="en-US" sz="3600" dirty="0">
                <a:solidFill>
                  <a:schemeClr val="bg1"/>
                </a:solidFill>
              </a:rPr>
              <a:t>	</a:t>
            </a:r>
            <a:r>
              <a:rPr lang="en-US" sz="3600" dirty="0" smtClean="0">
                <a:solidFill>
                  <a:schemeClr val="bg1"/>
                </a:solidFill>
              </a:rPr>
              <a:t>	      	      CO- large elevation and </a:t>
            </a:r>
          </a:p>
          <a:p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			    	      change in gradient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37683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3-100</a:t>
            </a:r>
          </a:p>
        </p:txBody>
      </p:sp>
      <p:sp>
        <p:nvSpPr>
          <p:cNvPr id="37683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76839" name="Text Box 7"/>
          <p:cNvSpPr txBox="1">
            <a:spLocks noChangeArrowheads="1"/>
          </p:cNvSpPr>
          <p:nvPr/>
        </p:nvSpPr>
        <p:spPr bwMode="auto">
          <a:xfrm>
            <a:off x="1219200" y="1905000"/>
            <a:ext cx="69342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This is the zero degree line for latitude.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6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37786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3-100A</a:t>
            </a:r>
          </a:p>
        </p:txBody>
      </p:sp>
      <p:sp>
        <p:nvSpPr>
          <p:cNvPr id="377861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77863" name="Text Box 7"/>
          <p:cNvSpPr txBox="1">
            <a:spLocks noChangeArrowheads="1"/>
          </p:cNvSpPr>
          <p:nvPr/>
        </p:nvSpPr>
        <p:spPr bwMode="auto">
          <a:xfrm>
            <a:off x="1219200" y="1905000"/>
            <a:ext cx="6934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What is the equator?</a:t>
            </a:r>
          </a:p>
        </p:txBody>
      </p:sp>
      <p:sp>
        <p:nvSpPr>
          <p:cNvPr id="377864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7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37888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3-200</a:t>
            </a:r>
          </a:p>
        </p:txBody>
      </p:sp>
      <p:sp>
        <p:nvSpPr>
          <p:cNvPr id="378885" name="Text Box 5"/>
          <p:cNvSpPr txBox="1">
            <a:spLocks noChangeArrowheads="1"/>
          </p:cNvSpPr>
          <p:nvPr/>
        </p:nvSpPr>
        <p:spPr bwMode="auto">
          <a:xfrm>
            <a:off x="1295400" y="1143000"/>
            <a:ext cx="6934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This is your latitude if you </a:t>
            </a:r>
            <a:r>
              <a:rPr lang="en-US" dirty="0" smtClean="0">
                <a:solidFill>
                  <a:schemeClr val="bg1"/>
                </a:solidFill>
              </a:rPr>
              <a:t>are at the North pole.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37990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3-200A</a:t>
            </a:r>
          </a:p>
        </p:txBody>
      </p:sp>
      <p:sp>
        <p:nvSpPr>
          <p:cNvPr id="379909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79911" name="Text Box 7"/>
          <p:cNvSpPr txBox="1">
            <a:spLocks noChangeArrowheads="1"/>
          </p:cNvSpPr>
          <p:nvPr/>
        </p:nvSpPr>
        <p:spPr bwMode="auto">
          <a:xfrm>
            <a:off x="1219200" y="1905000"/>
            <a:ext cx="69342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is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90ºN?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9912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29400" y="45720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9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79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38093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3-300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9203" y="762000"/>
            <a:ext cx="766654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FFFF"/>
                </a:solidFill>
              </a:rPr>
              <a:t>Why is it important to give</a:t>
            </a:r>
          </a:p>
          <a:p>
            <a:r>
              <a:rPr lang="en-US" sz="5400" dirty="0">
                <a:solidFill>
                  <a:srgbClr val="FFFFFF"/>
                </a:solidFill>
              </a:rPr>
              <a:t>b</a:t>
            </a:r>
            <a:r>
              <a:rPr lang="en-US" sz="5400" dirty="0" smtClean="0">
                <a:solidFill>
                  <a:srgbClr val="FFFFFF"/>
                </a:solidFill>
              </a:rPr>
              <a:t>oth latitude and longitude </a:t>
            </a:r>
          </a:p>
          <a:p>
            <a:r>
              <a:rPr lang="en-US" sz="5400" dirty="0" smtClean="0">
                <a:solidFill>
                  <a:srgbClr val="FFFFFF"/>
                </a:solidFill>
              </a:rPr>
              <a:t>when giving coordinates?</a:t>
            </a:r>
            <a:endParaRPr lang="en-US" sz="5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38195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3-300A</a:t>
            </a:r>
          </a:p>
        </p:txBody>
      </p:sp>
      <p:sp>
        <p:nvSpPr>
          <p:cNvPr id="38195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81960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3400" y="1600200"/>
            <a:ext cx="830437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FFFF"/>
                </a:solidFill>
              </a:rPr>
              <a:t>Pinpoint location where intersect</a:t>
            </a:r>
          </a:p>
          <a:p>
            <a:r>
              <a:rPr lang="en-US" sz="4800" dirty="0" smtClean="0">
                <a:solidFill>
                  <a:srgbClr val="FFFFFF"/>
                </a:solidFill>
                <a:sym typeface="Wingdings"/>
              </a:rPr>
              <a:t>only 1—anywhere on that line</a:t>
            </a:r>
            <a:endParaRPr lang="en-US" sz="4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38298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3-400</a:t>
            </a:r>
          </a:p>
        </p:txBody>
      </p:sp>
      <p:sp>
        <p:nvSpPr>
          <p:cNvPr id="382981" name="Text Box 5"/>
          <p:cNvSpPr txBox="1">
            <a:spLocks noChangeArrowheads="1"/>
          </p:cNvSpPr>
          <p:nvPr/>
        </p:nvSpPr>
        <p:spPr bwMode="auto">
          <a:xfrm>
            <a:off x="1219200" y="1295400"/>
            <a:ext cx="6934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This is why lines of longitude converge at the poles.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2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38400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3-400A</a:t>
            </a:r>
          </a:p>
        </p:txBody>
      </p:sp>
      <p:sp>
        <p:nvSpPr>
          <p:cNvPr id="384005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84007" name="Text Box 7"/>
          <p:cNvSpPr txBox="1">
            <a:spLocks noChangeArrowheads="1"/>
          </p:cNvSpPr>
          <p:nvPr/>
        </p:nvSpPr>
        <p:spPr bwMode="auto">
          <a:xfrm>
            <a:off x="1219200" y="1905000"/>
            <a:ext cx="6934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is </a:t>
            </a:r>
            <a:r>
              <a:rPr lang="en-US" dirty="0" smtClean="0">
                <a:solidFill>
                  <a:schemeClr val="bg1"/>
                </a:solidFill>
              </a:rPr>
              <a:t>Earth is a sphere?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4008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4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7" name="WordArt 1027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251908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1-100A</a:t>
            </a:r>
          </a:p>
        </p:txBody>
      </p:sp>
      <p:sp>
        <p:nvSpPr>
          <p:cNvPr id="251909" name="Rectangle 1029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251911" name="Text Box 1031"/>
          <p:cNvSpPr txBox="1">
            <a:spLocks noChangeArrowheads="1"/>
          </p:cNvSpPr>
          <p:nvPr/>
        </p:nvSpPr>
        <p:spPr bwMode="auto">
          <a:xfrm>
            <a:off x="1219200" y="533400"/>
            <a:ext cx="6553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is a </a:t>
            </a:r>
            <a:r>
              <a:rPr lang="en-US" dirty="0" smtClean="0">
                <a:solidFill>
                  <a:schemeClr val="bg1"/>
                </a:solidFill>
              </a:rPr>
              <a:t>geologic </a:t>
            </a:r>
            <a:r>
              <a:rPr lang="en-US" dirty="0">
                <a:solidFill>
                  <a:schemeClr val="bg1"/>
                </a:solidFill>
              </a:rPr>
              <a:t>map?</a:t>
            </a:r>
          </a:p>
        </p:txBody>
      </p:sp>
      <p:sp>
        <p:nvSpPr>
          <p:cNvPr id="251915" name="WordArt 1035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800" y="2590800"/>
            <a:ext cx="4191000" cy="369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51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3-500</a:t>
            </a:r>
          </a:p>
        </p:txBody>
      </p:sp>
      <p:sp>
        <p:nvSpPr>
          <p:cNvPr id="385029" name="Text Box 5"/>
          <p:cNvSpPr txBox="1">
            <a:spLocks noChangeArrowheads="1"/>
          </p:cNvSpPr>
          <p:nvPr/>
        </p:nvSpPr>
        <p:spPr bwMode="auto">
          <a:xfrm>
            <a:off x="1219200" y="1219200"/>
            <a:ext cx="6934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This is </a:t>
            </a: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chemeClr val="bg1"/>
                </a:solidFill>
              </a:rPr>
              <a:t>width of lines of longitude </a:t>
            </a:r>
            <a:r>
              <a:rPr lang="en-US" dirty="0" smtClean="0">
                <a:solidFill>
                  <a:schemeClr val="bg1"/>
                </a:solidFill>
              </a:rPr>
              <a:t>at the equator and the width at the poles.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5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38605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3-500A</a:t>
            </a:r>
          </a:p>
        </p:txBody>
      </p:sp>
      <p:sp>
        <p:nvSpPr>
          <p:cNvPr id="386053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86055" name="Text Box 7"/>
          <p:cNvSpPr txBox="1">
            <a:spLocks noChangeArrowheads="1"/>
          </p:cNvSpPr>
          <p:nvPr/>
        </p:nvSpPr>
        <p:spPr bwMode="auto">
          <a:xfrm>
            <a:off x="1219200" y="1905000"/>
            <a:ext cx="69342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Equator=111km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Poles=0km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6056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6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86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38707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4-100</a:t>
            </a:r>
          </a:p>
        </p:txBody>
      </p:sp>
      <p:sp>
        <p:nvSpPr>
          <p:cNvPr id="38707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24486" y="3612354"/>
            <a:ext cx="1846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685800"/>
            <a:ext cx="7165092" cy="5909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FFFF"/>
                </a:solidFill>
              </a:rPr>
              <a:t>Which of Earth’s spheres </a:t>
            </a:r>
          </a:p>
          <a:p>
            <a:pPr algn="ctr"/>
            <a:r>
              <a:rPr lang="en-US" sz="5400" dirty="0" smtClean="0">
                <a:solidFill>
                  <a:srgbClr val="FFFFFF"/>
                </a:solidFill>
              </a:rPr>
              <a:t>do </a:t>
            </a:r>
            <a:r>
              <a:rPr lang="en-US" sz="5400" dirty="0">
                <a:solidFill>
                  <a:srgbClr val="FFFFFF"/>
                </a:solidFill>
              </a:rPr>
              <a:t>Mount </a:t>
            </a:r>
            <a:r>
              <a:rPr lang="en-US" sz="5400" dirty="0" err="1" smtClean="0">
                <a:solidFill>
                  <a:srgbClr val="FFFFFF"/>
                </a:solidFill>
              </a:rPr>
              <a:t>Monadnock</a:t>
            </a:r>
            <a:r>
              <a:rPr lang="en-US" sz="5400" dirty="0" smtClean="0">
                <a:solidFill>
                  <a:srgbClr val="FFFFFF"/>
                </a:solidFill>
              </a:rPr>
              <a:t>, </a:t>
            </a:r>
          </a:p>
          <a:p>
            <a:pPr algn="ctr"/>
            <a:r>
              <a:rPr lang="en-US" sz="5400" dirty="0" smtClean="0">
                <a:solidFill>
                  <a:srgbClr val="FFFFFF"/>
                </a:solidFill>
              </a:rPr>
              <a:t>Lake Michigan, clouds, </a:t>
            </a:r>
          </a:p>
          <a:p>
            <a:pPr algn="ctr"/>
            <a:r>
              <a:rPr lang="en-US" sz="5400" dirty="0" smtClean="0">
                <a:solidFill>
                  <a:srgbClr val="FFFFFF"/>
                </a:solidFill>
              </a:rPr>
              <a:t>Glaciers, and desert</a:t>
            </a:r>
          </a:p>
          <a:p>
            <a:pPr algn="ctr"/>
            <a:r>
              <a:rPr lang="en-US" sz="5400" dirty="0" smtClean="0">
                <a:solidFill>
                  <a:srgbClr val="FFFFFF"/>
                </a:solidFill>
              </a:rPr>
              <a:t> represent?</a:t>
            </a:r>
            <a:endParaRPr lang="en-US" sz="5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38810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4-100A</a:t>
            </a:r>
          </a:p>
        </p:txBody>
      </p:sp>
      <p:sp>
        <p:nvSpPr>
          <p:cNvPr id="388101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88104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762000"/>
            <a:ext cx="80010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FFFF"/>
                </a:solidFill>
              </a:rPr>
              <a:t>Mount </a:t>
            </a:r>
            <a:r>
              <a:rPr lang="en-US" sz="4800" dirty="0" err="1" smtClean="0">
                <a:solidFill>
                  <a:srgbClr val="FFFFFF"/>
                </a:solidFill>
              </a:rPr>
              <a:t>Monadnock</a:t>
            </a:r>
            <a:r>
              <a:rPr lang="en-US" sz="4800" dirty="0" smtClean="0">
                <a:solidFill>
                  <a:srgbClr val="FFFFFF"/>
                </a:solidFill>
              </a:rPr>
              <a:t>: geosphere </a:t>
            </a:r>
            <a:endParaRPr lang="en-US" sz="4800" dirty="0">
              <a:solidFill>
                <a:srgbClr val="FFFFFF"/>
              </a:solidFill>
            </a:endParaRPr>
          </a:p>
          <a:p>
            <a:r>
              <a:rPr lang="en-US" sz="4800" dirty="0">
                <a:solidFill>
                  <a:srgbClr val="FFFFFF"/>
                </a:solidFill>
              </a:rPr>
              <a:t>Lake </a:t>
            </a:r>
            <a:r>
              <a:rPr lang="en-US" sz="4800" dirty="0" smtClean="0">
                <a:solidFill>
                  <a:srgbClr val="FFFFFF"/>
                </a:solidFill>
              </a:rPr>
              <a:t>Michigan: hydrosphere</a:t>
            </a:r>
          </a:p>
          <a:p>
            <a:r>
              <a:rPr lang="en-US" sz="4800" dirty="0">
                <a:solidFill>
                  <a:srgbClr val="FFFFFF"/>
                </a:solidFill>
              </a:rPr>
              <a:t>C</a:t>
            </a:r>
            <a:r>
              <a:rPr lang="en-US" sz="4800" dirty="0" smtClean="0">
                <a:solidFill>
                  <a:srgbClr val="FFFFFF"/>
                </a:solidFill>
              </a:rPr>
              <a:t>louds: atmosphere</a:t>
            </a:r>
          </a:p>
          <a:p>
            <a:r>
              <a:rPr lang="en-US" sz="4800" dirty="0" smtClean="0">
                <a:solidFill>
                  <a:srgbClr val="FFFFFF"/>
                </a:solidFill>
              </a:rPr>
              <a:t>Glaciers: hydrosphere</a:t>
            </a:r>
          </a:p>
          <a:p>
            <a:r>
              <a:rPr lang="en-US" sz="4800" dirty="0" smtClean="0">
                <a:solidFill>
                  <a:srgbClr val="FFFFFF"/>
                </a:solidFill>
              </a:rPr>
              <a:t>Desert: biosphere</a:t>
            </a:r>
            <a:endParaRPr lang="en-US" sz="4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38912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4-200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600" y="690623"/>
            <a:ext cx="7770013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FFFF"/>
                </a:solidFill>
              </a:rPr>
              <a:t>The theory that</a:t>
            </a:r>
          </a:p>
          <a:p>
            <a:pPr algn="ctr"/>
            <a:r>
              <a:rPr lang="en-US" sz="5400" b="1" dirty="0" smtClean="0">
                <a:solidFill>
                  <a:srgbClr val="FFFFFF"/>
                </a:solidFill>
              </a:rPr>
              <a:t>Earth’s lithosphere is </a:t>
            </a:r>
          </a:p>
          <a:p>
            <a:pPr algn="ctr"/>
            <a:r>
              <a:rPr lang="en-US" sz="5400" b="1" dirty="0" smtClean="0">
                <a:solidFill>
                  <a:srgbClr val="FFFFFF"/>
                </a:solidFill>
              </a:rPr>
              <a:t>broken into large sections </a:t>
            </a:r>
          </a:p>
          <a:p>
            <a:pPr algn="ctr"/>
            <a:r>
              <a:rPr lang="en-US" sz="5400" b="1" dirty="0" smtClean="0">
                <a:solidFill>
                  <a:srgbClr val="FFFFFF"/>
                </a:solidFill>
              </a:rPr>
              <a:t>that move is called</a:t>
            </a:r>
          </a:p>
          <a:p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39014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4-200A</a:t>
            </a:r>
          </a:p>
        </p:txBody>
      </p:sp>
      <p:sp>
        <p:nvSpPr>
          <p:cNvPr id="390149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90152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81200" y="1752600"/>
            <a:ext cx="49061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Plate tectonics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39117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4-300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1371" y="1752600"/>
            <a:ext cx="813145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FFFF"/>
                </a:solidFill>
              </a:rPr>
              <a:t>What caused Earth to develop </a:t>
            </a:r>
          </a:p>
          <a:p>
            <a:pPr algn="ctr"/>
            <a:r>
              <a:rPr lang="en-US" sz="4800" b="1" dirty="0" smtClean="0">
                <a:solidFill>
                  <a:srgbClr val="FFFFFF"/>
                </a:solidFill>
              </a:rPr>
              <a:t>layers as it cooled?</a:t>
            </a:r>
            <a:endParaRPr lang="en-US" sz="48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39219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4-300A</a:t>
            </a:r>
          </a:p>
        </p:txBody>
      </p:sp>
      <p:sp>
        <p:nvSpPr>
          <p:cNvPr id="39219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92200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3600" y="2209800"/>
            <a:ext cx="454996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Differences in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composition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39322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4-400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7671" y="914400"/>
            <a:ext cx="8647018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Predict what the 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effect will be on some of 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Earth’s systems if a forest 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is cut down for lumber.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39424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4-400A</a:t>
            </a:r>
          </a:p>
        </p:txBody>
      </p:sp>
      <p:sp>
        <p:nvSpPr>
          <p:cNvPr id="394245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94248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09800" y="2133600"/>
            <a:ext cx="52217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Varied answers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WordArt 5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1-200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143000" y="990600"/>
            <a:ext cx="6934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It is the type of map projection seen here.</a:t>
            </a:r>
          </a:p>
        </p:txBody>
      </p:sp>
      <p:pic>
        <p:nvPicPr>
          <p:cNvPr id="6" name="Picture 11" descr="http://data.aad.gov.au/database/mapcat_extents/Map_557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971800"/>
            <a:ext cx="3800475" cy="3114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39526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4-500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838200"/>
            <a:ext cx="8585497" cy="47474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500" b="1" dirty="0" smtClean="0">
                <a:solidFill>
                  <a:srgbClr val="FFFFFF"/>
                </a:solidFill>
              </a:rPr>
              <a:t>Using the definition</a:t>
            </a:r>
          </a:p>
          <a:p>
            <a:pPr algn="ctr"/>
            <a:r>
              <a:rPr lang="en-US" sz="5500" b="1" dirty="0" smtClean="0">
                <a:solidFill>
                  <a:srgbClr val="FFFFFF"/>
                </a:solidFill>
              </a:rPr>
              <a:t> of spheres as they occur on </a:t>
            </a:r>
          </a:p>
          <a:p>
            <a:pPr algn="ctr"/>
            <a:r>
              <a:rPr lang="en-US" sz="5500" b="1" dirty="0" smtClean="0">
                <a:solidFill>
                  <a:srgbClr val="FFFFFF"/>
                </a:solidFill>
              </a:rPr>
              <a:t>Earth, what spheres do you </a:t>
            </a:r>
          </a:p>
          <a:p>
            <a:pPr algn="ctr"/>
            <a:r>
              <a:rPr lang="en-US" sz="5500" b="1" dirty="0" smtClean="0">
                <a:solidFill>
                  <a:srgbClr val="FFFFFF"/>
                </a:solidFill>
              </a:rPr>
              <a:t>think are present on Venus? </a:t>
            </a:r>
            <a:endParaRPr lang="en-US" sz="55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39629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4-500A</a:t>
            </a:r>
          </a:p>
        </p:txBody>
      </p:sp>
      <p:sp>
        <p:nvSpPr>
          <p:cNvPr id="396293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96296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3400" y="1143000"/>
            <a:ext cx="823604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FFFF"/>
                </a:solidFill>
              </a:rPr>
              <a:t>-Densest </a:t>
            </a:r>
            <a:r>
              <a:rPr lang="en-US" sz="4800" u="sng" dirty="0" smtClean="0">
                <a:solidFill>
                  <a:srgbClr val="FFFFFF"/>
                </a:solidFill>
              </a:rPr>
              <a:t>atmosphere</a:t>
            </a:r>
            <a:r>
              <a:rPr lang="en-US" sz="4800" dirty="0" smtClean="0">
                <a:solidFill>
                  <a:srgbClr val="FFFFFF"/>
                </a:solidFill>
              </a:rPr>
              <a:t> (96% CO</a:t>
            </a:r>
            <a:r>
              <a:rPr lang="en-US" sz="4800" baseline="-25000" dirty="0" smtClean="0">
                <a:solidFill>
                  <a:srgbClr val="FFFFFF"/>
                </a:solidFill>
              </a:rPr>
              <a:t>2</a:t>
            </a:r>
            <a:r>
              <a:rPr lang="en-US" sz="4800" dirty="0" smtClean="0">
                <a:solidFill>
                  <a:srgbClr val="FFFFFF"/>
                </a:solidFill>
              </a:rPr>
              <a:t>)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-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2362200"/>
            <a:ext cx="7467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Venus may have possessed oceans in the past</a:t>
            </a:r>
            <a:r>
              <a:rPr lang="en-US" sz="3600" dirty="0" smtClean="0">
                <a:solidFill>
                  <a:srgbClr val="FFFFFF"/>
                </a:solidFill>
              </a:rPr>
              <a:t>, but </a:t>
            </a:r>
            <a:r>
              <a:rPr lang="en-US" sz="3600" dirty="0">
                <a:solidFill>
                  <a:srgbClr val="FFFFFF"/>
                </a:solidFill>
              </a:rPr>
              <a:t>these would have vaporized as the temperature rose due to a </a:t>
            </a:r>
            <a:r>
              <a:rPr lang="en-US" sz="3600" dirty="0" smtClean="0">
                <a:solidFill>
                  <a:srgbClr val="FFFFFF"/>
                </a:solidFill>
              </a:rPr>
              <a:t>greenhouse effect.</a:t>
            </a:r>
            <a:endParaRPr lang="en-US" sz="3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39731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5-100</a:t>
            </a:r>
          </a:p>
        </p:txBody>
      </p:sp>
      <p:sp>
        <p:nvSpPr>
          <p:cNvPr id="39731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1524000" y="1447800"/>
            <a:ext cx="5943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These satellites detect features based on frequencies Earth </a:t>
            </a:r>
            <a:r>
              <a:rPr lang="en-US" dirty="0" smtClean="0">
                <a:solidFill>
                  <a:schemeClr val="bg1"/>
                </a:solidFill>
              </a:rPr>
              <a:t>radiates.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39834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5-100A</a:t>
            </a:r>
          </a:p>
        </p:txBody>
      </p:sp>
      <p:sp>
        <p:nvSpPr>
          <p:cNvPr id="398341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398344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5400" y="1371600"/>
            <a:ext cx="6019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What are </a:t>
            </a:r>
            <a:r>
              <a:rPr lang="en-US" dirty="0" err="1" smtClean="0">
                <a:solidFill>
                  <a:schemeClr val="bg1"/>
                </a:solidFill>
              </a:rPr>
              <a:t>Landsat</a:t>
            </a:r>
            <a:r>
              <a:rPr lang="en-US" dirty="0" smtClean="0">
                <a:solidFill>
                  <a:schemeClr val="bg1"/>
                </a:solidFill>
              </a:rPr>
              <a:t> satellites?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39936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5-200</a:t>
            </a:r>
          </a:p>
        </p:txBody>
      </p:sp>
      <p:sp>
        <p:nvSpPr>
          <p:cNvPr id="399365" name="Text Box 5"/>
          <p:cNvSpPr txBox="1">
            <a:spLocks noChangeArrowheads="1"/>
          </p:cNvSpPr>
          <p:nvPr/>
        </p:nvSpPr>
        <p:spPr bwMode="auto">
          <a:xfrm>
            <a:off x="1143000" y="990600"/>
            <a:ext cx="69342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This is a computer based program that layers various maps to monitor various changes in an area.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40038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5-200A</a:t>
            </a:r>
          </a:p>
        </p:txBody>
      </p:sp>
      <p:sp>
        <p:nvSpPr>
          <p:cNvPr id="400389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400391" name="Text Box 7"/>
          <p:cNvSpPr txBox="1">
            <a:spLocks noChangeArrowheads="1"/>
          </p:cNvSpPr>
          <p:nvPr/>
        </p:nvSpPr>
        <p:spPr bwMode="auto">
          <a:xfrm>
            <a:off x="1219200" y="1905000"/>
            <a:ext cx="6934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is </a:t>
            </a:r>
            <a:r>
              <a:rPr lang="en-US" dirty="0" smtClean="0">
                <a:solidFill>
                  <a:schemeClr val="bg1"/>
                </a:solidFill>
              </a:rPr>
              <a:t>GIS?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0392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0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5-300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3400" y="914400"/>
            <a:ext cx="7890777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What type of satellite is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used to monitor cloud 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cover and air 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temperature?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5-300A</a:t>
            </a:r>
          </a:p>
        </p:txBody>
      </p:sp>
      <p:sp>
        <p:nvSpPr>
          <p:cNvPr id="40243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402440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28800" y="2438400"/>
            <a:ext cx="57173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Weather satellite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40346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 dirty="0">
                <a:solidFill>
                  <a:srgbClr val="005FBE"/>
                </a:solidFill>
              </a:rPr>
              <a:t>5-400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8998" y="1066800"/>
            <a:ext cx="890500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Which type of technology</a:t>
            </a:r>
          </a:p>
          <a:p>
            <a:pPr algn="ctr"/>
            <a:r>
              <a:rPr lang="en-US" dirty="0">
                <a:solidFill>
                  <a:srgbClr val="FFFFFF"/>
                </a:solidFill>
              </a:rPr>
              <a:t>c</a:t>
            </a:r>
            <a:r>
              <a:rPr lang="en-US" dirty="0" smtClean="0">
                <a:solidFill>
                  <a:srgbClr val="FFFFFF"/>
                </a:solidFill>
              </a:rPr>
              <a:t>an scientists use to monitor 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coral reef development?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5-400A</a:t>
            </a:r>
          </a:p>
        </p:txBody>
      </p:sp>
      <p:sp>
        <p:nvSpPr>
          <p:cNvPr id="404485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404488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200" y="1143000"/>
            <a:ext cx="753756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Landsat satellites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(data on E’s 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landmasses/coastlines) 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5" name="WordArt 1027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253956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1-200A</a:t>
            </a:r>
          </a:p>
        </p:txBody>
      </p:sp>
      <p:sp>
        <p:nvSpPr>
          <p:cNvPr id="253957" name="Rectangle 1029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253960" name="WordArt 1032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7" name="Text Box 1032"/>
          <p:cNvSpPr txBox="1">
            <a:spLocks noChangeArrowheads="1"/>
          </p:cNvSpPr>
          <p:nvPr/>
        </p:nvSpPr>
        <p:spPr bwMode="auto">
          <a:xfrm>
            <a:off x="1219200" y="2362200"/>
            <a:ext cx="6934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is a </a:t>
            </a:r>
            <a:r>
              <a:rPr lang="en-US" dirty="0" smtClean="0">
                <a:solidFill>
                  <a:schemeClr val="bg1"/>
                </a:solidFill>
              </a:rPr>
              <a:t>gnomonic projection</a:t>
            </a:r>
            <a:r>
              <a:rPr lang="en-US" dirty="0">
                <a:solidFill>
                  <a:schemeClr val="bg1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40550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5-500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52600" y="17526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How can data from VLBI be used in mapmaking today?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40653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5-500A</a:t>
            </a:r>
          </a:p>
        </p:txBody>
      </p:sp>
      <p:sp>
        <p:nvSpPr>
          <p:cNvPr id="406533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406536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95400" y="1066800"/>
            <a:ext cx="6400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-Small changes in telescope positions on E allow us to monitor plate motion, etc. </a:t>
            </a:r>
          </a:p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-predict EQ?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40755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6-100</a:t>
            </a:r>
          </a:p>
        </p:txBody>
      </p:sp>
      <p:sp>
        <p:nvSpPr>
          <p:cNvPr id="40755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1447800"/>
            <a:ext cx="609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2514600"/>
            <a:ext cx="5562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How many legs does an insect have?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40858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6-100A</a:t>
            </a:r>
          </a:p>
        </p:txBody>
      </p:sp>
      <p:sp>
        <p:nvSpPr>
          <p:cNvPr id="408581" name="Rectangle 5"/>
          <p:cNvSpPr>
            <a:spLocks noChangeArrowheads="1"/>
          </p:cNvSpPr>
          <p:nvPr/>
        </p:nvSpPr>
        <p:spPr bwMode="auto">
          <a:xfrm>
            <a:off x="4343400" y="22860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408584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0200" y="2514600"/>
            <a:ext cx="563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40960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6-200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7800" y="1524000"/>
            <a:ext cx="6019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In 2004, this Harvard student created a now popular social networking site, at the time known as </a:t>
            </a:r>
            <a:r>
              <a:rPr lang="en-US" sz="4800" dirty="0" err="1" smtClean="0">
                <a:solidFill>
                  <a:schemeClr val="bg1"/>
                </a:solidFill>
              </a:rPr>
              <a:t>Facemash</a:t>
            </a:r>
            <a:r>
              <a:rPr lang="en-US" sz="4800" dirty="0" smtClean="0">
                <a:solidFill>
                  <a:schemeClr val="bg1"/>
                </a:solidFill>
              </a:rPr>
              <a:t>.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41062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6-200A</a:t>
            </a:r>
          </a:p>
        </p:txBody>
      </p:sp>
      <p:sp>
        <p:nvSpPr>
          <p:cNvPr id="410629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410632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76400" y="1524000"/>
            <a:ext cx="510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Who is Mark </a:t>
            </a:r>
            <a:r>
              <a:rPr lang="en-US" dirty="0" err="1" smtClean="0">
                <a:solidFill>
                  <a:schemeClr val="bg1"/>
                </a:solidFill>
              </a:rPr>
              <a:t>Zuckerberg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41165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6-300</a:t>
            </a:r>
          </a:p>
        </p:txBody>
      </p:sp>
      <p:sp>
        <p:nvSpPr>
          <p:cNvPr id="411653" name="Text Box 5"/>
          <p:cNvSpPr txBox="1">
            <a:spLocks noChangeArrowheads="1"/>
          </p:cNvSpPr>
          <p:nvPr/>
        </p:nvSpPr>
        <p:spPr bwMode="auto">
          <a:xfrm>
            <a:off x="1219200" y="1905000"/>
            <a:ext cx="6934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This is </a:t>
            </a:r>
            <a:r>
              <a:rPr lang="en-US" dirty="0" smtClean="0">
                <a:solidFill>
                  <a:schemeClr val="bg1"/>
                </a:solidFill>
              </a:rPr>
              <a:t>approximate length of the large intestine.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1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41267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6-300A</a:t>
            </a:r>
          </a:p>
        </p:txBody>
      </p:sp>
      <p:sp>
        <p:nvSpPr>
          <p:cNvPr id="41267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412679" name="Text Box 7"/>
          <p:cNvSpPr txBox="1">
            <a:spLocks noChangeArrowheads="1"/>
          </p:cNvSpPr>
          <p:nvPr/>
        </p:nvSpPr>
        <p:spPr bwMode="auto">
          <a:xfrm>
            <a:off x="1219200" y="1905000"/>
            <a:ext cx="6934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is </a:t>
            </a:r>
            <a:r>
              <a:rPr lang="en-US" dirty="0" smtClean="0">
                <a:solidFill>
                  <a:schemeClr val="bg1"/>
                </a:solidFill>
              </a:rPr>
              <a:t>5 feet?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2680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2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41370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6-400</a:t>
            </a:r>
          </a:p>
        </p:txBody>
      </p:sp>
      <p:sp>
        <p:nvSpPr>
          <p:cNvPr id="413701" name="Text Box 5"/>
          <p:cNvSpPr txBox="1">
            <a:spLocks noChangeArrowheads="1"/>
          </p:cNvSpPr>
          <p:nvPr/>
        </p:nvSpPr>
        <p:spPr bwMode="auto">
          <a:xfrm>
            <a:off x="990600" y="838200"/>
            <a:ext cx="6934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Which state has the longest Atlantic coastline?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3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6-400A</a:t>
            </a:r>
          </a:p>
        </p:txBody>
      </p:sp>
      <p:sp>
        <p:nvSpPr>
          <p:cNvPr id="414725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414727" name="Text Box 7"/>
          <p:cNvSpPr txBox="1">
            <a:spLocks noChangeArrowheads="1"/>
          </p:cNvSpPr>
          <p:nvPr/>
        </p:nvSpPr>
        <p:spPr bwMode="auto">
          <a:xfrm>
            <a:off x="1219200" y="1905000"/>
            <a:ext cx="6934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4728" name="WordArt 8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4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5" name="WordArt 5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1-300</a:t>
            </a:r>
          </a:p>
        </p:txBody>
      </p:sp>
      <p:sp>
        <p:nvSpPr>
          <p:cNvPr id="2" name="Rectangle 1"/>
          <p:cNvSpPr/>
          <p:nvPr/>
        </p:nvSpPr>
        <p:spPr>
          <a:xfrm>
            <a:off x="2209800" y="990600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Why is the Robinson projection map most widely used?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41574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6-500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7400" y="1143000"/>
            <a:ext cx="533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How many flowers are stamped on one side of an Oreo cookie?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1" name="WordArt 1027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416772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6-500A</a:t>
            </a:r>
          </a:p>
        </p:txBody>
      </p:sp>
      <p:sp>
        <p:nvSpPr>
          <p:cNvPr id="416773" name="Rectangle 1029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416776" name="WordArt 1032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5000" y="1905000"/>
            <a:ext cx="388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</a:rPr>
              <a:t>12</a:t>
            </a:r>
            <a:endParaRPr lang="en-US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WordArt 2"/>
          <p:cNvSpPr>
            <a:spLocks noChangeArrowheads="1" noChangeShapeType="1" noTextEdit="1"/>
          </p:cNvSpPr>
          <p:nvPr/>
        </p:nvSpPr>
        <p:spPr bwMode="auto">
          <a:xfrm>
            <a:off x="2057400" y="2286000"/>
            <a:ext cx="4724400" cy="2271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Final</a:t>
            </a:r>
          </a:p>
          <a:p>
            <a:pPr algn="ctr"/>
            <a:r>
              <a:rPr lang="en-US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Jeopardy</a:t>
            </a:r>
          </a:p>
        </p:txBody>
      </p:sp>
      <p:sp>
        <p:nvSpPr>
          <p:cNvPr id="77829" name="AutoShape 5"/>
          <p:cNvSpPr>
            <a:spLocks noChangeArrowheads="1"/>
          </p:cNvSpPr>
          <p:nvPr/>
        </p:nvSpPr>
        <p:spPr bwMode="auto">
          <a:xfrm>
            <a:off x="1143000" y="2743200"/>
            <a:ext cx="762000" cy="685800"/>
          </a:xfrm>
          <a:prstGeom prst="star5">
            <a:avLst/>
          </a:prstGeom>
          <a:gradFill rotWithShape="0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30" name="AutoShape 6"/>
          <p:cNvSpPr>
            <a:spLocks noChangeArrowheads="1"/>
          </p:cNvSpPr>
          <p:nvPr/>
        </p:nvSpPr>
        <p:spPr bwMode="auto">
          <a:xfrm>
            <a:off x="7543800" y="2971800"/>
            <a:ext cx="762000" cy="685800"/>
          </a:xfrm>
          <a:prstGeom prst="star5">
            <a:avLst/>
          </a:prstGeom>
          <a:gradFill rotWithShape="0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31" name="AutoShape 7"/>
          <p:cNvSpPr>
            <a:spLocks noChangeArrowheads="1"/>
          </p:cNvSpPr>
          <p:nvPr/>
        </p:nvSpPr>
        <p:spPr bwMode="auto">
          <a:xfrm>
            <a:off x="6934200" y="4572000"/>
            <a:ext cx="762000" cy="685800"/>
          </a:xfrm>
          <a:prstGeom prst="star5">
            <a:avLst/>
          </a:prstGeom>
          <a:gradFill rotWithShape="0">
            <a:gsLst>
              <a:gs pos="0">
                <a:srgbClr val="CC99FF">
                  <a:gamma/>
                  <a:shade val="46275"/>
                  <a:invGamma/>
                </a:srgbClr>
              </a:gs>
              <a:gs pos="5000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32" name="AutoShape 8"/>
          <p:cNvSpPr>
            <a:spLocks noChangeArrowheads="1"/>
          </p:cNvSpPr>
          <p:nvPr/>
        </p:nvSpPr>
        <p:spPr bwMode="auto">
          <a:xfrm>
            <a:off x="1981200" y="2209800"/>
            <a:ext cx="762000" cy="685800"/>
          </a:xfrm>
          <a:prstGeom prst="star5">
            <a:avLst/>
          </a:prstGeom>
          <a:gradFill rotWithShape="0">
            <a:gsLst>
              <a:gs pos="0">
                <a:srgbClr val="00FF00">
                  <a:gamma/>
                  <a:shade val="46275"/>
                  <a:invGamma/>
                </a:srgbClr>
              </a:gs>
              <a:gs pos="5000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33" name="AutoShape 9"/>
          <p:cNvSpPr>
            <a:spLocks noChangeArrowheads="1"/>
          </p:cNvSpPr>
          <p:nvPr/>
        </p:nvSpPr>
        <p:spPr bwMode="auto">
          <a:xfrm>
            <a:off x="6019800" y="2667000"/>
            <a:ext cx="762000" cy="685800"/>
          </a:xfrm>
          <a:prstGeom prst="star5">
            <a:avLst/>
          </a:prstGeom>
          <a:gradFill rotWithShape="0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 animBg="1"/>
      <p:bldP spid="77830" grpId="0" animBg="1"/>
      <p:bldP spid="77831" grpId="0" animBg="1"/>
      <p:bldP spid="77832" grpId="0" animBg="1"/>
      <p:bldP spid="7783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2" name="WordArt 4"/>
          <p:cNvSpPr>
            <a:spLocks noChangeArrowheads="1" noChangeShapeType="1" noTextEdit="1"/>
          </p:cNvSpPr>
          <p:nvPr/>
        </p:nvSpPr>
        <p:spPr bwMode="auto">
          <a:xfrm>
            <a:off x="1524000" y="1600200"/>
            <a:ext cx="6477000" cy="1509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>
                        <a:gamma/>
                        <a:shade val="46275"/>
                        <a:invGamma/>
                      </a:srgbClr>
                    </a:gs>
                    <a:gs pos="5000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atin typeface="Comic Sans MS"/>
              </a:rPr>
              <a:t>Category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657600"/>
            <a:ext cx="7772400" cy="1143000"/>
          </a:xfrm>
        </p:spPr>
        <p:txBody>
          <a:bodyPr/>
          <a:lstStyle/>
          <a:p>
            <a:r>
              <a:rPr lang="en-US" dirty="0" smtClean="0"/>
              <a:t>Inside Earth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5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5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5012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Picture 6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1000" y="6248400"/>
            <a:ext cx="228600" cy="228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57200" y="685800"/>
            <a:ext cx="8473293" cy="6370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>
              <a:buAutoNum type="alphaLcParenR"/>
            </a:pPr>
            <a:r>
              <a:rPr lang="en-US" sz="4800" dirty="0" smtClean="0">
                <a:solidFill>
                  <a:srgbClr val="FFFFFF"/>
                </a:solidFill>
              </a:rPr>
              <a:t>List the 3 main layers </a:t>
            </a:r>
          </a:p>
          <a:p>
            <a:r>
              <a:rPr lang="en-US" sz="4800" dirty="0" smtClean="0">
                <a:solidFill>
                  <a:srgbClr val="FFFFFF"/>
                </a:solidFill>
              </a:rPr>
              <a:t>      of the geosphere.</a:t>
            </a:r>
          </a:p>
          <a:p>
            <a:pPr marL="1143000" indent="-1143000">
              <a:buAutoNum type="alphaLcParenR" startAt="2"/>
            </a:pPr>
            <a:r>
              <a:rPr lang="en-US" sz="4800" dirty="0" smtClean="0">
                <a:solidFill>
                  <a:srgbClr val="FFFFFF"/>
                </a:solidFill>
              </a:rPr>
              <a:t>Which specific layer is </a:t>
            </a:r>
          </a:p>
          <a:p>
            <a:r>
              <a:rPr lang="en-US" sz="4800" dirty="0" smtClean="0">
                <a:solidFill>
                  <a:srgbClr val="FFFFFF"/>
                </a:solidFill>
              </a:rPr>
              <a:t>       beneath lithosphere and is </a:t>
            </a:r>
          </a:p>
          <a:p>
            <a:r>
              <a:rPr lang="en-US" sz="4800" dirty="0" smtClean="0">
                <a:solidFill>
                  <a:srgbClr val="FFFFFF"/>
                </a:solidFill>
              </a:rPr>
              <a:t>where convection currents occur? </a:t>
            </a:r>
          </a:p>
          <a:p>
            <a:r>
              <a:rPr lang="en-US" sz="4800" dirty="0">
                <a:solidFill>
                  <a:srgbClr val="FFFFFF"/>
                </a:solidFill>
              </a:rPr>
              <a:t> </a:t>
            </a:r>
            <a:r>
              <a:rPr lang="en-US" sz="4800" dirty="0" smtClean="0">
                <a:solidFill>
                  <a:srgbClr val="FFFFFF"/>
                </a:solidFill>
              </a:rPr>
              <a:t>      </a:t>
            </a:r>
            <a:endParaRPr lang="en-US" sz="4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371600"/>
            <a:ext cx="7647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a) core, mantle, crust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b) asthenosphere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9" name="WordArt 1027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254980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1-300A</a:t>
            </a:r>
          </a:p>
        </p:txBody>
      </p:sp>
      <p:sp>
        <p:nvSpPr>
          <p:cNvPr id="254981" name="Rectangle 1029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254985" name="WordArt 1033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sp>
        <p:nvSpPr>
          <p:cNvPr id="7" name="Text Box 1031"/>
          <p:cNvSpPr txBox="1">
            <a:spLocks noChangeArrowheads="1"/>
          </p:cNvSpPr>
          <p:nvPr/>
        </p:nvSpPr>
        <p:spPr bwMode="auto">
          <a:xfrm>
            <a:off x="533400" y="990600"/>
            <a:ext cx="8229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Shows most distances, sizes &amp; shapes accurately.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3048000"/>
            <a:ext cx="4838700" cy="332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WordArt 5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>
                <a:solidFill>
                  <a:srgbClr val="005FBE"/>
                </a:solidFill>
              </a:rPr>
              <a:t>1-400</a:t>
            </a:r>
          </a:p>
        </p:txBody>
      </p:sp>
      <p:sp>
        <p:nvSpPr>
          <p:cNvPr id="123912" name="Text Box 8"/>
          <p:cNvSpPr txBox="1">
            <a:spLocks noChangeArrowheads="1"/>
          </p:cNvSpPr>
          <p:nvPr/>
        </p:nvSpPr>
        <p:spPr bwMode="auto">
          <a:xfrm>
            <a:off x="1752600" y="838200"/>
            <a:ext cx="5638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The Mercator projection map shows Earth’s features on a grid. Why is this map useful for sailors? 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3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23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3" name="WordArt 1027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256004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800" dirty="0">
                <a:solidFill>
                  <a:srgbClr val="005FBE"/>
                </a:solidFill>
              </a:rPr>
              <a:t>1-400A</a:t>
            </a:r>
          </a:p>
        </p:txBody>
      </p:sp>
      <p:sp>
        <p:nvSpPr>
          <p:cNvPr id="256005" name="Rectangle 1029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800">
                <a:solidFill>
                  <a:srgbClr val="005FBE"/>
                </a:solidFill>
              </a:rPr>
              <a:t>1 - 100</a:t>
            </a:r>
          </a:p>
        </p:txBody>
      </p:sp>
      <p:sp>
        <p:nvSpPr>
          <p:cNvPr id="256007" name="Text Box 1031"/>
          <p:cNvSpPr txBox="1">
            <a:spLocks noChangeArrowheads="1"/>
          </p:cNvSpPr>
          <p:nvPr/>
        </p:nvSpPr>
        <p:spPr bwMode="auto">
          <a:xfrm>
            <a:off x="685800" y="990600"/>
            <a:ext cx="69342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dirty="0" smtClean="0">
                <a:solidFill>
                  <a:srgbClr val="FFFFFF"/>
                </a:solidFill>
              </a:rPr>
              <a:t>Has </a:t>
            </a:r>
            <a:r>
              <a:rPr lang="en-US" sz="4800" dirty="0">
                <a:solidFill>
                  <a:srgbClr val="FFFFFF"/>
                </a:solidFill>
              </a:rPr>
              <a:t>straight lines, which sailors can use to draw </a:t>
            </a:r>
            <a:r>
              <a:rPr lang="en-US" sz="4800" dirty="0" smtClean="0">
                <a:solidFill>
                  <a:srgbClr val="FFFFFF"/>
                </a:solidFill>
              </a:rPr>
              <a:t>angles</a:t>
            </a:r>
            <a:r>
              <a:rPr lang="en-US" sz="4800" dirty="0" smtClean="0">
                <a:solidFill>
                  <a:srgbClr val="FFFFFF"/>
                </a:solidFill>
                <a:sym typeface="Wingdings"/>
              </a:rPr>
              <a:t> set compass &amp; sail!</a:t>
            </a:r>
            <a:endParaRPr lang="en-US" sz="4800" dirty="0">
              <a:solidFill>
                <a:srgbClr val="FFFFFF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6008" name="WordArt 1032" descr="Paper bag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0" y="5105400"/>
            <a:ext cx="1524000" cy="914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Return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3600" y="3429000"/>
            <a:ext cx="4267200" cy="2642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6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6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1867</TotalTime>
  <Words>1406</Words>
  <Application>Microsoft Macintosh PowerPoint</Application>
  <PresentationFormat>On-screen Show (4:3)</PresentationFormat>
  <Paragraphs>408</Paragraphs>
  <Slides>65</Slides>
  <Notes>64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Default Design</vt:lpstr>
      <vt:lpstr>Game board</vt:lpstr>
      <vt:lpstr>1-100</vt:lpstr>
      <vt:lpstr>1-100A</vt:lpstr>
      <vt:lpstr>1-200</vt:lpstr>
      <vt:lpstr>1-200A</vt:lpstr>
      <vt:lpstr>1-300</vt:lpstr>
      <vt:lpstr>1-300A</vt:lpstr>
      <vt:lpstr>1-400</vt:lpstr>
      <vt:lpstr>1-400A</vt:lpstr>
      <vt:lpstr>1-500</vt:lpstr>
      <vt:lpstr>1-500A</vt:lpstr>
      <vt:lpstr>2-100</vt:lpstr>
      <vt:lpstr>2-100A</vt:lpstr>
      <vt:lpstr>2-200</vt:lpstr>
      <vt:lpstr>2-200A</vt:lpstr>
      <vt:lpstr>2-300</vt:lpstr>
      <vt:lpstr>2-300A</vt:lpstr>
      <vt:lpstr>2-400</vt:lpstr>
      <vt:lpstr>2-400A</vt:lpstr>
      <vt:lpstr>2-500</vt:lpstr>
      <vt:lpstr>2-500A</vt:lpstr>
      <vt:lpstr>3-100</vt:lpstr>
      <vt:lpstr>3-100A</vt:lpstr>
      <vt:lpstr>3-200</vt:lpstr>
      <vt:lpstr>3-200A</vt:lpstr>
      <vt:lpstr>3-300</vt:lpstr>
      <vt:lpstr>3-300A</vt:lpstr>
      <vt:lpstr>3-400</vt:lpstr>
      <vt:lpstr>3-400A</vt:lpstr>
      <vt:lpstr>3-500</vt:lpstr>
      <vt:lpstr>3-500A</vt:lpstr>
      <vt:lpstr>4-100</vt:lpstr>
      <vt:lpstr>4-100A</vt:lpstr>
      <vt:lpstr>4-200</vt:lpstr>
      <vt:lpstr>4-200A</vt:lpstr>
      <vt:lpstr>4-300</vt:lpstr>
      <vt:lpstr>4-300A</vt:lpstr>
      <vt:lpstr>4-400</vt:lpstr>
      <vt:lpstr>4-400A</vt:lpstr>
      <vt:lpstr>4-500</vt:lpstr>
      <vt:lpstr>4-500A</vt:lpstr>
      <vt:lpstr>5-100</vt:lpstr>
      <vt:lpstr>5-100A</vt:lpstr>
      <vt:lpstr>5-200</vt:lpstr>
      <vt:lpstr>5-200A</vt:lpstr>
      <vt:lpstr>5-300</vt:lpstr>
      <vt:lpstr>5-300A</vt:lpstr>
      <vt:lpstr>5-400</vt:lpstr>
      <vt:lpstr>5-400A</vt:lpstr>
      <vt:lpstr>5-500</vt:lpstr>
      <vt:lpstr>5-500A</vt:lpstr>
      <vt:lpstr>6-100</vt:lpstr>
      <vt:lpstr>6-100A</vt:lpstr>
      <vt:lpstr>6-200</vt:lpstr>
      <vt:lpstr>6-200A</vt:lpstr>
      <vt:lpstr>6-300</vt:lpstr>
      <vt:lpstr>6-300A</vt:lpstr>
      <vt:lpstr>6-400</vt:lpstr>
      <vt:lpstr>6-400A</vt:lpstr>
      <vt:lpstr>6-500</vt:lpstr>
      <vt:lpstr>6-500A</vt:lpstr>
      <vt:lpstr>PowerPoint Presentation</vt:lpstr>
      <vt:lpstr>Inside Earth</vt:lpstr>
      <vt:lpstr>PowerPoint Presentation</vt:lpstr>
      <vt:lpstr>PowerPoint Presentation</vt:lpstr>
    </vt:vector>
  </TitlesOfParts>
  <Company>Jessamine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Matt Hamlyn</dc:creator>
  <dc:description>email mhamlyn@jessamine.k12.ky.us</dc:description>
  <cp:lastModifiedBy>Jillian Boisse</cp:lastModifiedBy>
  <cp:revision>182</cp:revision>
  <dcterms:created xsi:type="dcterms:W3CDTF">1999-10-07T17:16:48Z</dcterms:created>
  <dcterms:modified xsi:type="dcterms:W3CDTF">2013-09-13T04:13:39Z</dcterms:modified>
</cp:coreProperties>
</file>